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slide" Target="slides/slide20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gif>
</file>

<file path=ppt/media/image13.gif>
</file>

<file path=ppt/media/image14.gif>
</file>

<file path=ppt/media/image15.gif>
</file>

<file path=ppt/media/image16.gif>
</file>

<file path=ppt/media/image2.gif>
</file>

<file path=ppt/media/image3.png>
</file>

<file path=ppt/media/image4.gif>
</file>

<file path=ppt/media/image5.gif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54b24b9f5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54b24b9f5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54b24b9f55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54b24b9f55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54b24b9f55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54b24b9f55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54b24b9f55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54b24b9f55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54b24b9f55_4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54b24b9f55_4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54b24b9f55_4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54b24b9f55_4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555009049e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555009049e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54b24b9f55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54b24b9f55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555009049e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555009049e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54b24b9f55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54b24b9f55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4b24b9f55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54b24b9f55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54b24b9f55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54b24b9f55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54b24b9f55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54b24b9f55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54b24b9f55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54b24b9f55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54b24b9f55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54b24b9f55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54b24b9f55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54b24b9f55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54b24b9f55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54b24b9f55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555009049e_1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555009049e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54b24b9f55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54b24b9f55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rgbClr val="000000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gif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Relationship Id="rId4" Type="http://schemas.openxmlformats.org/officeDocument/2006/relationships/image" Target="../media/image14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6.gif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gif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gif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711603" y="223100"/>
            <a:ext cx="5432400" cy="160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1FCF8E"/>
                </a:solidFill>
                <a:latin typeface="Courier New"/>
                <a:ea typeface="Courier New"/>
                <a:cs typeface="Courier New"/>
                <a:sym typeface="Courier New"/>
              </a:rPr>
              <a:t>Criptografia</a:t>
            </a:r>
            <a:endParaRPr>
              <a:solidFill>
                <a:srgbClr val="1FCF8E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8362" y="65425"/>
            <a:ext cx="2894076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20124" y="3428325"/>
            <a:ext cx="1518425" cy="1518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4" name="Google Shape;13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4600" y="0"/>
            <a:ext cx="41148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23"/>
          <p:cNvSpPr txBox="1"/>
          <p:nvPr/>
        </p:nvSpPr>
        <p:spPr>
          <a:xfrm>
            <a:off x="1055425" y="393825"/>
            <a:ext cx="7282800" cy="90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>
                <a:solidFill>
                  <a:schemeClr val="dk1"/>
                </a:solidFill>
              </a:rPr>
              <a:t>Cri</a:t>
            </a:r>
            <a:r>
              <a:rPr lang="pt-BR" sz="28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Criptografia Assimétrica</a:t>
            </a:r>
            <a:endParaRPr sz="28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42" name="Google Shape;142;p23"/>
          <p:cNvSpPr txBox="1"/>
          <p:nvPr>
            <p:ph idx="1" type="body"/>
          </p:nvPr>
        </p:nvSpPr>
        <p:spPr>
          <a:xfrm>
            <a:off x="653900" y="1662100"/>
            <a:ext cx="6153300" cy="21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ourier New"/>
              <a:buChar char="●"/>
            </a:pPr>
            <a:r>
              <a:rPr lang="pt-BR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chaves públicas 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criptografia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ourier New"/>
              <a:buChar char="●"/>
            </a:pPr>
            <a:r>
              <a:rPr lang="pt-BR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chaves privadas 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descriptografia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ex: RSA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24"/>
          <p:cNvSpPr txBox="1"/>
          <p:nvPr>
            <p:ph idx="1" type="body"/>
          </p:nvPr>
        </p:nvSpPr>
        <p:spPr>
          <a:xfrm>
            <a:off x="311700" y="2523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RSA (Rivest-Shamir-Adleman)</a:t>
            </a:r>
            <a:r>
              <a:rPr lang="pt-BR" sz="1100">
                <a:solidFill>
                  <a:schemeClr val="dk1"/>
                </a:solidFill>
              </a:rPr>
              <a:t>(</a:t>
            </a:r>
            <a:r>
              <a:rPr b="1" lang="pt-BR" sz="1100">
                <a:solidFill>
                  <a:schemeClr val="dk1"/>
                </a:solidFill>
              </a:rPr>
              <a:t>Rivest-Shamir-Adleman</a:t>
            </a:r>
            <a:r>
              <a:rPr lang="pt-BR" sz="1100">
                <a:solidFill>
                  <a:schemeClr val="dk1"/>
                </a:solidFill>
              </a:rPr>
              <a:t>(</a:t>
            </a:r>
            <a:r>
              <a:rPr b="1" lang="pt-BR" sz="1100">
                <a:solidFill>
                  <a:schemeClr val="dk1"/>
                </a:solidFill>
              </a:rPr>
              <a:t>Rivest-Shamir-Adleman</a:t>
            </a:r>
            <a:r>
              <a:rPr lang="pt-BR" sz="1100">
                <a:solidFill>
                  <a:schemeClr val="dk1"/>
                </a:solidFill>
              </a:rPr>
              <a:t>)</a:t>
            </a:r>
            <a:r>
              <a:rPr lang="pt-BR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1100">
                <a:solidFill>
                  <a:schemeClr val="dk1"/>
                </a:solidFill>
              </a:rPr>
              <a:t>(</a:t>
            </a:r>
            <a:r>
              <a:rPr b="1" lang="pt-BR" sz="1100">
                <a:solidFill>
                  <a:schemeClr val="dk1"/>
                </a:solidFill>
              </a:rPr>
              <a:t>Rivest-</a:t>
            </a:r>
            <a:r>
              <a:rPr lang="pt-BR" sz="1100">
                <a:solidFill>
                  <a:schemeClr val="dk1"/>
                </a:solidFill>
              </a:rPr>
              <a:t>(</a:t>
            </a:r>
            <a:r>
              <a:rPr b="1" lang="pt-BR" sz="1100">
                <a:solidFill>
                  <a:schemeClr val="dk1"/>
                </a:solidFill>
              </a:rPr>
              <a:t>Rivest-Shamir-Adleman</a:t>
            </a:r>
            <a:r>
              <a:rPr lang="pt-BR" sz="1100">
                <a:solidFill>
                  <a:schemeClr val="dk1"/>
                </a:solidFill>
              </a:rPr>
              <a:t>)</a:t>
            </a:r>
            <a:r>
              <a:rPr b="1" lang="pt-BR" sz="1100">
                <a:solidFill>
                  <a:schemeClr val="dk1"/>
                </a:solidFill>
              </a:rPr>
              <a:t>Shamir-Adleman</a:t>
            </a:r>
            <a:r>
              <a:rPr lang="pt-BR" sz="1100">
                <a:solidFill>
                  <a:schemeClr val="dk1"/>
                </a:solidFill>
              </a:rPr>
              <a:t>)</a:t>
            </a:r>
            <a:endParaRPr>
              <a:solidFill>
                <a:srgbClr val="F3F3F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ourier New"/>
              <a:buChar char="-"/>
            </a:pPr>
            <a:r>
              <a:rPr lang="pt-BR" sz="14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Um dos primeiros algoritmos a usar chaves públicas</a:t>
            </a:r>
            <a:endParaRPr sz="14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ourier New"/>
              <a:buChar char="-"/>
            </a:pPr>
            <a:r>
              <a:rPr lang="pt-BR" sz="14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Utiliza-se da dificuldade matemática de calcular logaritmos discretos</a:t>
            </a:r>
            <a:endParaRPr sz="14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4" name="Google Shape;154;p25"/>
          <p:cNvPicPr preferRelativeResize="0"/>
          <p:nvPr/>
        </p:nvPicPr>
        <p:blipFill rotWithShape="1">
          <a:blip r:embed="rId3">
            <a:alphaModFix/>
          </a:blip>
          <a:srcRect b="11572" l="5325" r="3166" t="27868"/>
          <a:stretch/>
        </p:blipFill>
        <p:spPr>
          <a:xfrm>
            <a:off x="1865825" y="1788525"/>
            <a:ext cx="5412350" cy="2080774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5"/>
          <p:cNvSpPr txBox="1"/>
          <p:nvPr>
            <p:ph type="title"/>
          </p:nvPr>
        </p:nvSpPr>
        <p:spPr>
          <a:xfrm>
            <a:off x="2455825" y="624375"/>
            <a:ext cx="3958200" cy="89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Curvas </a:t>
            </a:r>
            <a:r>
              <a:rPr lang="pt-BR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Elípticas</a:t>
            </a:r>
            <a:endParaRPr>
              <a:solidFill>
                <a:srgbClr val="F3F3F3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1" name="Google Shape;161;p26"/>
          <p:cNvPicPr preferRelativeResize="0"/>
          <p:nvPr/>
        </p:nvPicPr>
        <p:blipFill rotWithShape="1">
          <a:blip r:embed="rId3">
            <a:alphaModFix/>
          </a:blip>
          <a:srcRect b="11572" l="5325" r="3166" t="27868"/>
          <a:stretch/>
        </p:blipFill>
        <p:spPr>
          <a:xfrm>
            <a:off x="1865825" y="1788525"/>
            <a:ext cx="5412350" cy="2080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42800" y="1685913"/>
            <a:ext cx="3048000" cy="228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6"/>
          <p:cNvSpPr txBox="1"/>
          <p:nvPr>
            <p:ph type="title"/>
          </p:nvPr>
        </p:nvSpPr>
        <p:spPr>
          <a:xfrm>
            <a:off x="2455825" y="624375"/>
            <a:ext cx="3958200" cy="89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Curvas Elípticas</a:t>
            </a:r>
            <a:endParaRPr>
              <a:solidFill>
                <a:srgbClr val="F3F3F3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9" name="Google Shape;169;p27"/>
          <p:cNvPicPr preferRelativeResize="0"/>
          <p:nvPr/>
        </p:nvPicPr>
        <p:blipFill rotWithShape="1">
          <a:blip r:embed="rId3">
            <a:alphaModFix/>
          </a:blip>
          <a:srcRect b="11572" l="5325" r="3166" t="27868"/>
          <a:stretch/>
        </p:blipFill>
        <p:spPr>
          <a:xfrm>
            <a:off x="1865825" y="1788525"/>
            <a:ext cx="5412350" cy="2080774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7"/>
          <p:cNvSpPr txBox="1"/>
          <p:nvPr>
            <p:ph type="title"/>
          </p:nvPr>
        </p:nvSpPr>
        <p:spPr>
          <a:xfrm>
            <a:off x="2455825" y="624375"/>
            <a:ext cx="3958200" cy="89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Curvas Elípticas</a:t>
            </a:r>
            <a:endParaRPr>
              <a:solidFill>
                <a:srgbClr val="F3F3F3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8"/>
          <p:cNvSpPr txBox="1"/>
          <p:nvPr>
            <p:ph type="title"/>
          </p:nvPr>
        </p:nvSpPr>
        <p:spPr>
          <a:xfrm>
            <a:off x="2678825" y="579775"/>
            <a:ext cx="33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Criptomoedas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7" name="Google Shape;17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9175" y="1390875"/>
            <a:ext cx="5493600" cy="309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3" name="Google Shape;18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00200" y="828675"/>
            <a:ext cx="3810000" cy="348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90" name="Google Shape;19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2200" y="1113175"/>
            <a:ext cx="6127823" cy="3169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97" name="Google Shape;19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4125" y="2019825"/>
            <a:ext cx="4874700" cy="2737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9050" y="294500"/>
            <a:ext cx="2851000" cy="1725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 txBox="1"/>
          <p:nvPr>
            <p:ph idx="1" type="subTitle"/>
          </p:nvPr>
        </p:nvSpPr>
        <p:spPr>
          <a:xfrm>
            <a:off x="226800" y="812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objetivos da criptografia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3" name="Google Shape;63;p14"/>
          <p:cNvSpPr txBox="1"/>
          <p:nvPr>
            <p:ph idx="4294967295" type="body"/>
          </p:nvPr>
        </p:nvSpPr>
        <p:spPr>
          <a:xfrm>
            <a:off x="4281000" y="1187550"/>
            <a:ext cx="4466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confidencialidade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a informação não pode ser entendida por ninguém que não seja o remetente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4475" y="1187550"/>
            <a:ext cx="3058464" cy="204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05" name="Google Shape;20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7250" y="481013"/>
            <a:ext cx="7429500" cy="418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4365825" y="1152475"/>
            <a:ext cx="4466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autenticação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o remetente e o destinatário conseguem confirmar a identidade do outro e a origem/destino da informação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100" y="1152475"/>
            <a:ext cx="3620000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3790200" y="1017725"/>
            <a:ext cx="5042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integridade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a informação não pode ser alterada no armazenamento nem no </a:t>
            </a:r>
            <a:r>
              <a:rPr lang="pt-BR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trânsito</a:t>
            </a:r>
            <a:r>
              <a:rPr lang="pt-BR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entre o remetente e o destinatário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962350"/>
            <a:ext cx="3218800" cy="321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740725" y="2285400"/>
            <a:ext cx="2235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Encriptar</a:t>
            </a:r>
            <a:endParaRPr>
              <a:solidFill>
                <a:srgbClr val="F3F3F3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84" name="Google Shape;84;p17"/>
          <p:cNvSpPr txBox="1"/>
          <p:nvPr>
            <p:ph type="title"/>
          </p:nvPr>
        </p:nvSpPr>
        <p:spPr>
          <a:xfrm>
            <a:off x="5157625" y="2285400"/>
            <a:ext cx="3258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Dese</a:t>
            </a:r>
            <a:r>
              <a:rPr lang="pt-BR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ncriptar</a:t>
            </a:r>
            <a:endParaRPr>
              <a:solidFill>
                <a:srgbClr val="F3F3F3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85" name="Google Shape;85;p17"/>
          <p:cNvSpPr txBox="1"/>
          <p:nvPr>
            <p:ph type="title"/>
          </p:nvPr>
        </p:nvSpPr>
        <p:spPr>
          <a:xfrm>
            <a:off x="327325" y="643450"/>
            <a:ext cx="8089200" cy="89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2 Tipos de tratamentos da informação</a:t>
            </a:r>
            <a:endParaRPr>
              <a:solidFill>
                <a:srgbClr val="F3F3F3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Cri</a:t>
            </a:r>
            <a:r>
              <a:rPr lang="pt-BR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Criptografia Simétrica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1" name="Google Shape;91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2" name="Google Shape;9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4500" y="1050925"/>
            <a:ext cx="5715000" cy="361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pED</a:t>
            </a:r>
            <a:endParaRPr/>
          </a:p>
        </p:txBody>
      </p:sp>
      <p:sp>
        <p:nvSpPr>
          <p:cNvPr id="98" name="Google Shape;98;p19"/>
          <p:cNvSpPr txBox="1"/>
          <p:nvPr>
            <p:ph idx="1" type="body"/>
          </p:nvPr>
        </p:nvSpPr>
        <p:spPr>
          <a:xfrm>
            <a:off x="1310375" y="1435250"/>
            <a:ext cx="949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ana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9" name="Google Shape;99;p19"/>
          <p:cNvSpPr txBox="1"/>
          <p:nvPr>
            <p:ph idx="1" type="body"/>
          </p:nvPr>
        </p:nvSpPr>
        <p:spPr>
          <a:xfrm>
            <a:off x="5981575" y="1435250"/>
            <a:ext cx="14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pedro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0" name="Google Shape;100;p19"/>
          <p:cNvSpPr txBox="1"/>
          <p:nvPr>
            <p:ph idx="1" type="body"/>
          </p:nvPr>
        </p:nvSpPr>
        <p:spPr>
          <a:xfrm>
            <a:off x="3785875" y="445025"/>
            <a:ext cx="14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chave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1" name="Google Shape;101;p19"/>
          <p:cNvSpPr/>
          <p:nvPr/>
        </p:nvSpPr>
        <p:spPr>
          <a:xfrm>
            <a:off x="1366775" y="2061650"/>
            <a:ext cx="836700" cy="8247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9"/>
          <p:cNvSpPr/>
          <p:nvPr/>
        </p:nvSpPr>
        <p:spPr>
          <a:xfrm>
            <a:off x="3735300" y="947600"/>
            <a:ext cx="836700" cy="8247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9"/>
          <p:cNvSpPr/>
          <p:nvPr/>
        </p:nvSpPr>
        <p:spPr>
          <a:xfrm>
            <a:off x="5981575" y="2061650"/>
            <a:ext cx="836700" cy="8247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pED</a:t>
            </a:r>
            <a:endParaRPr/>
          </a:p>
        </p:txBody>
      </p:sp>
      <p:sp>
        <p:nvSpPr>
          <p:cNvPr id="109" name="Google Shape;109;p20"/>
          <p:cNvSpPr txBox="1"/>
          <p:nvPr>
            <p:ph idx="1" type="body"/>
          </p:nvPr>
        </p:nvSpPr>
        <p:spPr>
          <a:xfrm>
            <a:off x="1310375" y="1435250"/>
            <a:ext cx="949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ana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0" name="Google Shape;110;p20"/>
          <p:cNvSpPr txBox="1"/>
          <p:nvPr>
            <p:ph idx="1" type="body"/>
          </p:nvPr>
        </p:nvSpPr>
        <p:spPr>
          <a:xfrm>
            <a:off x="5981575" y="1435250"/>
            <a:ext cx="14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pedro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1" name="Google Shape;111;p20"/>
          <p:cNvSpPr txBox="1"/>
          <p:nvPr>
            <p:ph idx="1" type="body"/>
          </p:nvPr>
        </p:nvSpPr>
        <p:spPr>
          <a:xfrm>
            <a:off x="3785875" y="445025"/>
            <a:ext cx="14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chave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2" name="Google Shape;112;p20"/>
          <p:cNvSpPr/>
          <p:nvPr/>
        </p:nvSpPr>
        <p:spPr>
          <a:xfrm>
            <a:off x="1366775" y="2061650"/>
            <a:ext cx="836700" cy="8247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20"/>
          <p:cNvSpPr/>
          <p:nvPr/>
        </p:nvSpPr>
        <p:spPr>
          <a:xfrm>
            <a:off x="3735300" y="947600"/>
            <a:ext cx="836700" cy="8247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20"/>
          <p:cNvSpPr/>
          <p:nvPr/>
        </p:nvSpPr>
        <p:spPr>
          <a:xfrm>
            <a:off x="5981575" y="2061650"/>
            <a:ext cx="836700" cy="8247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20"/>
          <p:cNvSpPr/>
          <p:nvPr/>
        </p:nvSpPr>
        <p:spPr>
          <a:xfrm>
            <a:off x="2758275" y="3681750"/>
            <a:ext cx="836700" cy="824700"/>
          </a:xfrm>
          <a:prstGeom prst="ellipse">
            <a:avLst/>
          </a:prstGeom>
          <a:solidFill>
            <a:srgbClr val="38761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20"/>
          <p:cNvSpPr/>
          <p:nvPr/>
        </p:nvSpPr>
        <p:spPr>
          <a:xfrm>
            <a:off x="4679850" y="3681750"/>
            <a:ext cx="836700" cy="824700"/>
          </a:xfrm>
          <a:prstGeom prst="ellipse">
            <a:avLst/>
          </a:prstGeom>
          <a:solidFill>
            <a:srgbClr val="99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20"/>
          <p:cNvSpPr txBox="1"/>
          <p:nvPr>
            <p:ph type="title"/>
          </p:nvPr>
        </p:nvSpPr>
        <p:spPr>
          <a:xfrm>
            <a:off x="1981525" y="3748925"/>
            <a:ext cx="2235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endParaRPr>
              <a:solidFill>
                <a:srgbClr val="F3F3F3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8" name="Google Shape;118;p20"/>
          <p:cNvSpPr txBox="1"/>
          <p:nvPr>
            <p:ph type="title"/>
          </p:nvPr>
        </p:nvSpPr>
        <p:spPr>
          <a:xfrm>
            <a:off x="6276400" y="3807750"/>
            <a:ext cx="2235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endParaRPr>
              <a:solidFill>
                <a:srgbClr val="F3F3F3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9" name="Google Shape;119;p20"/>
          <p:cNvSpPr txBox="1"/>
          <p:nvPr>
            <p:ph type="title"/>
          </p:nvPr>
        </p:nvSpPr>
        <p:spPr>
          <a:xfrm>
            <a:off x="2758275" y="1999050"/>
            <a:ext cx="2235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endParaRPr>
              <a:solidFill>
                <a:srgbClr val="F3F3F3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0" name="Google Shape;120;p20"/>
          <p:cNvSpPr txBox="1"/>
          <p:nvPr>
            <p:ph type="title"/>
          </p:nvPr>
        </p:nvSpPr>
        <p:spPr>
          <a:xfrm>
            <a:off x="4943750" y="1951000"/>
            <a:ext cx="2235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endParaRPr>
              <a:solidFill>
                <a:srgbClr val="F3F3F3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21"/>
          <p:cNvSpPr txBox="1"/>
          <p:nvPr>
            <p:ph idx="1" type="body"/>
          </p:nvPr>
        </p:nvSpPr>
        <p:spPr>
          <a:xfrm>
            <a:off x="4523475" y="1110900"/>
            <a:ext cx="3508500" cy="29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Tipos clássicos de criptografia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caesar cipher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vigenère cipher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27" name="Google Shape;12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513" y="941588"/>
            <a:ext cx="2847975" cy="284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